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9728200" cy="16200438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4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63310-855B-3E60-2A96-5B9643D75971}" v="51" dt="2024-05-06T09:02:09.55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1044" y="42"/>
      </p:cViewPr>
      <p:guideLst>
        <p:guide orient="horz" pos="23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maculada Guzman Ruiz" userId="S::iguzman@hmhospitales.com::28295e9e-74e1-4aaa-bc6a-6c4f861bc7ec" providerId="AD" clId="Web-{D6D63310-855B-3E60-2A96-5B9643D75971}"/>
    <pc:docChg chg="modSld">
      <pc:chgData name="Inmaculada Guzman Ruiz" userId="S::iguzman@hmhospitales.com::28295e9e-74e1-4aaa-bc6a-6c4f861bc7ec" providerId="AD" clId="Web-{D6D63310-855B-3E60-2A96-5B9643D75971}" dt="2024-05-06T09:02:09.539" v="27" actId="20577"/>
      <pc:docMkLst>
        <pc:docMk/>
      </pc:docMkLst>
      <pc:sldChg chg="modSp">
        <pc:chgData name="Inmaculada Guzman Ruiz" userId="S::iguzman@hmhospitales.com::28295e9e-74e1-4aaa-bc6a-6c4f861bc7ec" providerId="AD" clId="Web-{D6D63310-855B-3E60-2A96-5B9643D75971}" dt="2024-05-06T09:02:09.539" v="27" actId="20577"/>
        <pc:sldMkLst>
          <pc:docMk/>
          <pc:sldMk cId="0" sldId="256"/>
        </pc:sldMkLst>
        <pc:spChg chg="mod">
          <ac:chgData name="Inmaculada Guzman Ruiz" userId="S::iguzman@hmhospitales.com::28295e9e-74e1-4aaa-bc6a-6c4f861bc7ec" providerId="AD" clId="Web-{D6D63310-855B-3E60-2A96-5B9643D75971}" dt="2024-05-06T09:01:32.538" v="11" actId="14100"/>
          <ac:spMkLst>
            <pc:docMk/>
            <pc:sldMk cId="0" sldId="256"/>
            <ac:spMk id="12" creationId="{00000000-0000-0000-0000-000000000000}"/>
          </ac:spMkLst>
        </pc:spChg>
        <pc:spChg chg="mod">
          <ac:chgData name="Inmaculada Guzman Ruiz" userId="S::iguzman@hmhospitales.com::28295e9e-74e1-4aaa-bc6a-6c4f861bc7ec" providerId="AD" clId="Web-{D6D63310-855B-3E60-2A96-5B9643D75971}" dt="2024-05-06T09:02:09.539" v="27" actId="20577"/>
          <ac:spMkLst>
            <pc:docMk/>
            <pc:sldMk cId="0" sldId="256"/>
            <ac:spMk id="1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9615" y="5022141"/>
            <a:ext cx="82689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59230" y="9072249"/>
            <a:ext cx="68097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6420" y="3726106"/>
            <a:ext cx="42317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10030" y="3726106"/>
            <a:ext cx="42317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82258" y="847500"/>
            <a:ext cx="4562475" cy="2593810"/>
          </a:xfrm>
          <a:custGeom>
            <a:avLst/>
            <a:gdLst/>
            <a:ahLst/>
            <a:cxnLst/>
            <a:rect l="l" t="t" r="r" b="b"/>
            <a:pathLst>
              <a:path w="4562475" h="3218815">
                <a:moveTo>
                  <a:pt x="4285267" y="0"/>
                </a:moveTo>
                <a:lnTo>
                  <a:pt x="276606" y="0"/>
                </a:lnTo>
                <a:lnTo>
                  <a:pt x="226878" y="4455"/>
                </a:lnTo>
                <a:lnTo>
                  <a:pt x="180078" y="17302"/>
                </a:lnTo>
                <a:lnTo>
                  <a:pt x="136985" y="37758"/>
                </a:lnTo>
                <a:lnTo>
                  <a:pt x="98381" y="65045"/>
                </a:lnTo>
                <a:lnTo>
                  <a:pt x="65045" y="98381"/>
                </a:lnTo>
                <a:lnTo>
                  <a:pt x="37758" y="136985"/>
                </a:lnTo>
                <a:lnTo>
                  <a:pt x="17302" y="180078"/>
                </a:lnTo>
                <a:lnTo>
                  <a:pt x="4455" y="226878"/>
                </a:lnTo>
                <a:lnTo>
                  <a:pt x="0" y="276606"/>
                </a:lnTo>
                <a:lnTo>
                  <a:pt x="0" y="2941752"/>
                </a:lnTo>
                <a:lnTo>
                  <a:pt x="4455" y="2991479"/>
                </a:lnTo>
                <a:lnTo>
                  <a:pt x="17302" y="3038279"/>
                </a:lnTo>
                <a:lnTo>
                  <a:pt x="37758" y="3081372"/>
                </a:lnTo>
                <a:lnTo>
                  <a:pt x="65045" y="3119976"/>
                </a:lnTo>
                <a:lnTo>
                  <a:pt x="98381" y="3153312"/>
                </a:lnTo>
                <a:lnTo>
                  <a:pt x="136985" y="3180599"/>
                </a:lnTo>
                <a:lnTo>
                  <a:pt x="180078" y="3201056"/>
                </a:lnTo>
                <a:lnTo>
                  <a:pt x="226878" y="3213902"/>
                </a:lnTo>
                <a:lnTo>
                  <a:pt x="276606" y="3218358"/>
                </a:lnTo>
                <a:lnTo>
                  <a:pt x="4285267" y="3218358"/>
                </a:lnTo>
                <a:lnTo>
                  <a:pt x="4334995" y="3213902"/>
                </a:lnTo>
                <a:lnTo>
                  <a:pt x="4381795" y="3201056"/>
                </a:lnTo>
                <a:lnTo>
                  <a:pt x="4424888" y="3180599"/>
                </a:lnTo>
                <a:lnTo>
                  <a:pt x="4463492" y="3153312"/>
                </a:lnTo>
                <a:lnTo>
                  <a:pt x="4496828" y="3119976"/>
                </a:lnTo>
                <a:lnTo>
                  <a:pt x="4524115" y="3081372"/>
                </a:lnTo>
                <a:lnTo>
                  <a:pt x="4544571" y="3038279"/>
                </a:lnTo>
                <a:lnTo>
                  <a:pt x="4557418" y="2991479"/>
                </a:lnTo>
                <a:lnTo>
                  <a:pt x="4561874" y="2941752"/>
                </a:lnTo>
                <a:lnTo>
                  <a:pt x="4561874" y="276606"/>
                </a:lnTo>
                <a:lnTo>
                  <a:pt x="4557418" y="226878"/>
                </a:lnTo>
                <a:lnTo>
                  <a:pt x="4544571" y="180078"/>
                </a:lnTo>
                <a:lnTo>
                  <a:pt x="4524115" y="136985"/>
                </a:lnTo>
                <a:lnTo>
                  <a:pt x="4496828" y="98381"/>
                </a:lnTo>
                <a:lnTo>
                  <a:pt x="4463492" y="65045"/>
                </a:lnTo>
                <a:lnTo>
                  <a:pt x="4424888" y="37758"/>
                </a:lnTo>
                <a:lnTo>
                  <a:pt x="4381795" y="17302"/>
                </a:lnTo>
                <a:lnTo>
                  <a:pt x="4334995" y="4455"/>
                </a:lnTo>
                <a:lnTo>
                  <a:pt x="428526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82263" y="847498"/>
            <a:ext cx="4413945" cy="259344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6079" y="4765584"/>
            <a:ext cx="9696450" cy="9678303"/>
          </a:xfrm>
          <a:custGeom>
            <a:avLst/>
            <a:gdLst/>
            <a:ahLst/>
            <a:cxnLst/>
            <a:rect l="l" t="t" r="r" b="b"/>
            <a:pathLst>
              <a:path w="9696450" h="12010390">
                <a:moveTo>
                  <a:pt x="8739640" y="0"/>
                </a:moveTo>
                <a:lnTo>
                  <a:pt x="956743" y="0"/>
                </a:lnTo>
                <a:lnTo>
                  <a:pt x="908991" y="1170"/>
                </a:lnTo>
                <a:lnTo>
                  <a:pt x="861846" y="4647"/>
                </a:lnTo>
                <a:lnTo>
                  <a:pt x="815361" y="10374"/>
                </a:lnTo>
                <a:lnTo>
                  <a:pt x="769592" y="18297"/>
                </a:lnTo>
                <a:lnTo>
                  <a:pt x="724594" y="28360"/>
                </a:lnTo>
                <a:lnTo>
                  <a:pt x="680421" y="40510"/>
                </a:lnTo>
                <a:lnTo>
                  <a:pt x="637128" y="54691"/>
                </a:lnTo>
                <a:lnTo>
                  <a:pt x="594770" y="70849"/>
                </a:lnTo>
                <a:lnTo>
                  <a:pt x="553402" y="88928"/>
                </a:lnTo>
                <a:lnTo>
                  <a:pt x="513079" y="108874"/>
                </a:lnTo>
                <a:lnTo>
                  <a:pt x="473854" y="130632"/>
                </a:lnTo>
                <a:lnTo>
                  <a:pt x="435784" y="154147"/>
                </a:lnTo>
                <a:lnTo>
                  <a:pt x="398923" y="179365"/>
                </a:lnTo>
                <a:lnTo>
                  <a:pt x="363326" y="206230"/>
                </a:lnTo>
                <a:lnTo>
                  <a:pt x="329047" y="234688"/>
                </a:lnTo>
                <a:lnTo>
                  <a:pt x="296142" y="264683"/>
                </a:lnTo>
                <a:lnTo>
                  <a:pt x="264665" y="296162"/>
                </a:lnTo>
                <a:lnTo>
                  <a:pt x="234671" y="329069"/>
                </a:lnTo>
                <a:lnTo>
                  <a:pt x="206215" y="363349"/>
                </a:lnTo>
                <a:lnTo>
                  <a:pt x="179352" y="398947"/>
                </a:lnTo>
                <a:lnTo>
                  <a:pt x="154136" y="435810"/>
                </a:lnTo>
                <a:lnTo>
                  <a:pt x="130622" y="473881"/>
                </a:lnTo>
                <a:lnTo>
                  <a:pt x="108866" y="513107"/>
                </a:lnTo>
                <a:lnTo>
                  <a:pt x="88921" y="553431"/>
                </a:lnTo>
                <a:lnTo>
                  <a:pt x="70843" y="594800"/>
                </a:lnTo>
                <a:lnTo>
                  <a:pt x="54687" y="637159"/>
                </a:lnTo>
                <a:lnTo>
                  <a:pt x="40507" y="680453"/>
                </a:lnTo>
                <a:lnTo>
                  <a:pt x="28358" y="724626"/>
                </a:lnTo>
                <a:lnTo>
                  <a:pt x="18295" y="769624"/>
                </a:lnTo>
                <a:lnTo>
                  <a:pt x="10373" y="815393"/>
                </a:lnTo>
                <a:lnTo>
                  <a:pt x="4646" y="861878"/>
                </a:lnTo>
                <a:lnTo>
                  <a:pt x="1170" y="909022"/>
                </a:lnTo>
                <a:lnTo>
                  <a:pt x="0" y="956773"/>
                </a:lnTo>
                <a:lnTo>
                  <a:pt x="0" y="11053405"/>
                </a:lnTo>
                <a:lnTo>
                  <a:pt x="1170" y="11101156"/>
                </a:lnTo>
                <a:lnTo>
                  <a:pt x="4646" y="11148301"/>
                </a:lnTo>
                <a:lnTo>
                  <a:pt x="10373" y="11194785"/>
                </a:lnTo>
                <a:lnTo>
                  <a:pt x="18295" y="11240554"/>
                </a:lnTo>
                <a:lnTo>
                  <a:pt x="28358" y="11285552"/>
                </a:lnTo>
                <a:lnTo>
                  <a:pt x="40507" y="11329725"/>
                </a:lnTo>
                <a:lnTo>
                  <a:pt x="54687" y="11373019"/>
                </a:lnTo>
                <a:lnTo>
                  <a:pt x="70843" y="11415378"/>
                </a:lnTo>
                <a:lnTo>
                  <a:pt x="88921" y="11456747"/>
                </a:lnTo>
                <a:lnTo>
                  <a:pt x="108866" y="11497071"/>
                </a:lnTo>
                <a:lnTo>
                  <a:pt x="130622" y="11536297"/>
                </a:lnTo>
                <a:lnTo>
                  <a:pt x="154136" y="11574368"/>
                </a:lnTo>
                <a:lnTo>
                  <a:pt x="179352" y="11611231"/>
                </a:lnTo>
                <a:lnTo>
                  <a:pt x="206215" y="11646829"/>
                </a:lnTo>
                <a:lnTo>
                  <a:pt x="234671" y="11681109"/>
                </a:lnTo>
                <a:lnTo>
                  <a:pt x="264665" y="11714016"/>
                </a:lnTo>
                <a:lnTo>
                  <a:pt x="296142" y="11745495"/>
                </a:lnTo>
                <a:lnTo>
                  <a:pt x="329047" y="11775490"/>
                </a:lnTo>
                <a:lnTo>
                  <a:pt x="363326" y="11803948"/>
                </a:lnTo>
                <a:lnTo>
                  <a:pt x="398923" y="11830813"/>
                </a:lnTo>
                <a:lnTo>
                  <a:pt x="435784" y="11856031"/>
                </a:lnTo>
                <a:lnTo>
                  <a:pt x="473854" y="11879546"/>
                </a:lnTo>
                <a:lnTo>
                  <a:pt x="513079" y="11901304"/>
                </a:lnTo>
                <a:lnTo>
                  <a:pt x="553402" y="11921250"/>
                </a:lnTo>
                <a:lnTo>
                  <a:pt x="594770" y="11939329"/>
                </a:lnTo>
                <a:lnTo>
                  <a:pt x="637128" y="11955487"/>
                </a:lnTo>
                <a:lnTo>
                  <a:pt x="680421" y="11969668"/>
                </a:lnTo>
                <a:lnTo>
                  <a:pt x="724594" y="11981818"/>
                </a:lnTo>
                <a:lnTo>
                  <a:pt x="769592" y="11991881"/>
                </a:lnTo>
                <a:lnTo>
                  <a:pt x="815361" y="11999804"/>
                </a:lnTo>
                <a:lnTo>
                  <a:pt x="861846" y="12005531"/>
                </a:lnTo>
                <a:lnTo>
                  <a:pt x="908991" y="12009008"/>
                </a:lnTo>
                <a:lnTo>
                  <a:pt x="956743" y="12010179"/>
                </a:lnTo>
                <a:lnTo>
                  <a:pt x="8739640" y="12010179"/>
                </a:lnTo>
                <a:lnTo>
                  <a:pt x="8787391" y="12009008"/>
                </a:lnTo>
                <a:lnTo>
                  <a:pt x="8834536" y="12005531"/>
                </a:lnTo>
                <a:lnTo>
                  <a:pt x="8881020" y="11999804"/>
                </a:lnTo>
                <a:lnTo>
                  <a:pt x="8926789" y="11991881"/>
                </a:lnTo>
                <a:lnTo>
                  <a:pt x="8971787" y="11981818"/>
                </a:lnTo>
                <a:lnTo>
                  <a:pt x="9015960" y="11969668"/>
                </a:lnTo>
                <a:lnTo>
                  <a:pt x="9059254" y="11955487"/>
                </a:lnTo>
                <a:lnTo>
                  <a:pt x="9101613" y="11939329"/>
                </a:lnTo>
                <a:lnTo>
                  <a:pt x="9142982" y="11921250"/>
                </a:lnTo>
                <a:lnTo>
                  <a:pt x="9183306" y="11901304"/>
                </a:lnTo>
                <a:lnTo>
                  <a:pt x="9222532" y="11879546"/>
                </a:lnTo>
                <a:lnTo>
                  <a:pt x="9260603" y="11856031"/>
                </a:lnTo>
                <a:lnTo>
                  <a:pt x="9297466" y="11830813"/>
                </a:lnTo>
                <a:lnTo>
                  <a:pt x="9333064" y="11803948"/>
                </a:lnTo>
                <a:lnTo>
                  <a:pt x="9367344" y="11775490"/>
                </a:lnTo>
                <a:lnTo>
                  <a:pt x="9400251" y="11745495"/>
                </a:lnTo>
                <a:lnTo>
                  <a:pt x="9431730" y="11714016"/>
                </a:lnTo>
                <a:lnTo>
                  <a:pt x="9461725" y="11681109"/>
                </a:lnTo>
                <a:lnTo>
                  <a:pt x="9490183" y="11646829"/>
                </a:lnTo>
                <a:lnTo>
                  <a:pt x="9517048" y="11611231"/>
                </a:lnTo>
                <a:lnTo>
                  <a:pt x="9542266" y="11574368"/>
                </a:lnTo>
                <a:lnTo>
                  <a:pt x="9565781" y="11536297"/>
                </a:lnTo>
                <a:lnTo>
                  <a:pt x="9587539" y="11497071"/>
                </a:lnTo>
                <a:lnTo>
                  <a:pt x="9607485" y="11456747"/>
                </a:lnTo>
                <a:lnTo>
                  <a:pt x="9625564" y="11415378"/>
                </a:lnTo>
                <a:lnTo>
                  <a:pt x="9641722" y="11373019"/>
                </a:lnTo>
                <a:lnTo>
                  <a:pt x="9655903" y="11329725"/>
                </a:lnTo>
                <a:lnTo>
                  <a:pt x="9668053" y="11285552"/>
                </a:lnTo>
                <a:lnTo>
                  <a:pt x="9678116" y="11240554"/>
                </a:lnTo>
                <a:lnTo>
                  <a:pt x="9686039" y="11194785"/>
                </a:lnTo>
                <a:lnTo>
                  <a:pt x="9691766" y="11148301"/>
                </a:lnTo>
                <a:lnTo>
                  <a:pt x="9695243" y="11101156"/>
                </a:lnTo>
                <a:lnTo>
                  <a:pt x="9696414" y="11053405"/>
                </a:lnTo>
                <a:lnTo>
                  <a:pt x="9696414" y="956773"/>
                </a:lnTo>
                <a:lnTo>
                  <a:pt x="9695243" y="909022"/>
                </a:lnTo>
                <a:lnTo>
                  <a:pt x="9691766" y="861878"/>
                </a:lnTo>
                <a:lnTo>
                  <a:pt x="9686039" y="815393"/>
                </a:lnTo>
                <a:lnTo>
                  <a:pt x="9678116" y="769624"/>
                </a:lnTo>
                <a:lnTo>
                  <a:pt x="9668053" y="724626"/>
                </a:lnTo>
                <a:lnTo>
                  <a:pt x="9655903" y="680453"/>
                </a:lnTo>
                <a:lnTo>
                  <a:pt x="9641722" y="637159"/>
                </a:lnTo>
                <a:lnTo>
                  <a:pt x="9625564" y="594800"/>
                </a:lnTo>
                <a:lnTo>
                  <a:pt x="9607485" y="553431"/>
                </a:lnTo>
                <a:lnTo>
                  <a:pt x="9587539" y="513107"/>
                </a:lnTo>
                <a:lnTo>
                  <a:pt x="9565781" y="473881"/>
                </a:lnTo>
                <a:lnTo>
                  <a:pt x="9542266" y="435810"/>
                </a:lnTo>
                <a:lnTo>
                  <a:pt x="9517048" y="398947"/>
                </a:lnTo>
                <a:lnTo>
                  <a:pt x="9490183" y="363349"/>
                </a:lnTo>
                <a:lnTo>
                  <a:pt x="9461725" y="329069"/>
                </a:lnTo>
                <a:lnTo>
                  <a:pt x="9431730" y="296162"/>
                </a:lnTo>
                <a:lnTo>
                  <a:pt x="9400251" y="264683"/>
                </a:lnTo>
                <a:lnTo>
                  <a:pt x="9367344" y="234688"/>
                </a:lnTo>
                <a:lnTo>
                  <a:pt x="9333064" y="206230"/>
                </a:lnTo>
                <a:lnTo>
                  <a:pt x="9297466" y="179365"/>
                </a:lnTo>
                <a:lnTo>
                  <a:pt x="9260603" y="154147"/>
                </a:lnTo>
                <a:lnTo>
                  <a:pt x="9222532" y="130632"/>
                </a:lnTo>
                <a:lnTo>
                  <a:pt x="9183306" y="108874"/>
                </a:lnTo>
                <a:lnTo>
                  <a:pt x="9142982" y="88928"/>
                </a:lnTo>
                <a:lnTo>
                  <a:pt x="9101613" y="70849"/>
                </a:lnTo>
                <a:lnTo>
                  <a:pt x="9059254" y="54691"/>
                </a:lnTo>
                <a:lnTo>
                  <a:pt x="9015960" y="40510"/>
                </a:lnTo>
                <a:lnTo>
                  <a:pt x="8971787" y="28360"/>
                </a:lnTo>
                <a:lnTo>
                  <a:pt x="8926789" y="18297"/>
                </a:lnTo>
                <a:lnTo>
                  <a:pt x="8881020" y="10374"/>
                </a:lnTo>
                <a:lnTo>
                  <a:pt x="8834536" y="4647"/>
                </a:lnTo>
                <a:lnTo>
                  <a:pt x="8787391" y="1170"/>
                </a:lnTo>
                <a:lnTo>
                  <a:pt x="8739640" y="0"/>
                </a:lnTo>
                <a:close/>
              </a:path>
            </a:pathLst>
          </a:custGeom>
          <a:solidFill>
            <a:srgbClr val="292C71">
              <a:alpha val="5097"/>
            </a:srgbClr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9" name="bg object 19"/>
          <p:cNvSpPr/>
          <p:nvPr/>
        </p:nvSpPr>
        <p:spPr>
          <a:xfrm>
            <a:off x="7600286" y="601578"/>
            <a:ext cx="2044064" cy="361773"/>
          </a:xfrm>
          <a:custGeom>
            <a:avLst/>
            <a:gdLst/>
            <a:ahLst/>
            <a:cxnLst/>
            <a:rect l="l" t="t" r="r" b="b"/>
            <a:pathLst>
              <a:path w="2044065" h="448944">
                <a:moveTo>
                  <a:pt x="1969071" y="0"/>
                </a:moveTo>
                <a:lnTo>
                  <a:pt x="74774" y="0"/>
                </a:lnTo>
                <a:lnTo>
                  <a:pt x="45651" y="5870"/>
                </a:lnTo>
                <a:lnTo>
                  <a:pt x="21885" y="21885"/>
                </a:lnTo>
                <a:lnTo>
                  <a:pt x="5870" y="45651"/>
                </a:lnTo>
                <a:lnTo>
                  <a:pt x="0" y="74774"/>
                </a:lnTo>
                <a:lnTo>
                  <a:pt x="0" y="373874"/>
                </a:lnTo>
                <a:lnTo>
                  <a:pt x="5870" y="402997"/>
                </a:lnTo>
                <a:lnTo>
                  <a:pt x="21885" y="426763"/>
                </a:lnTo>
                <a:lnTo>
                  <a:pt x="45651" y="442778"/>
                </a:lnTo>
                <a:lnTo>
                  <a:pt x="74774" y="448649"/>
                </a:lnTo>
                <a:lnTo>
                  <a:pt x="1969071" y="448649"/>
                </a:lnTo>
                <a:lnTo>
                  <a:pt x="1998194" y="442778"/>
                </a:lnTo>
                <a:lnTo>
                  <a:pt x="2021960" y="426763"/>
                </a:lnTo>
                <a:lnTo>
                  <a:pt x="2037975" y="402997"/>
                </a:lnTo>
                <a:lnTo>
                  <a:pt x="2043846" y="373874"/>
                </a:lnTo>
                <a:lnTo>
                  <a:pt x="2043846" y="74774"/>
                </a:lnTo>
                <a:lnTo>
                  <a:pt x="2037975" y="45651"/>
                </a:lnTo>
                <a:lnTo>
                  <a:pt x="2021960" y="21885"/>
                </a:lnTo>
                <a:lnTo>
                  <a:pt x="1998194" y="5870"/>
                </a:lnTo>
                <a:lnTo>
                  <a:pt x="1969071" y="0"/>
                </a:lnTo>
                <a:close/>
              </a:path>
            </a:pathLst>
          </a:custGeom>
          <a:solidFill>
            <a:srgbClr val="292C71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6410" y="648024"/>
            <a:ext cx="875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6410" y="3726106"/>
            <a:ext cx="87553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07588" y="15066412"/>
            <a:ext cx="311302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6410" y="15066412"/>
            <a:ext cx="22374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04304" y="15066412"/>
            <a:ext cx="223748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11">
        <a:defRPr>
          <a:latin typeface="+mn-lt"/>
          <a:ea typeface="+mn-ea"/>
          <a:cs typeface="+mn-cs"/>
        </a:defRPr>
      </a:lvl2pPr>
      <a:lvl3pPr marL="914422">
        <a:defRPr>
          <a:latin typeface="+mn-lt"/>
          <a:ea typeface="+mn-ea"/>
          <a:cs typeface="+mn-cs"/>
        </a:defRPr>
      </a:lvl3pPr>
      <a:lvl4pPr marL="1371633">
        <a:defRPr>
          <a:latin typeface="+mn-lt"/>
          <a:ea typeface="+mn-ea"/>
          <a:cs typeface="+mn-cs"/>
        </a:defRPr>
      </a:lvl4pPr>
      <a:lvl5pPr marL="1828844">
        <a:defRPr>
          <a:latin typeface="+mn-lt"/>
          <a:ea typeface="+mn-ea"/>
          <a:cs typeface="+mn-cs"/>
        </a:defRPr>
      </a:lvl5pPr>
      <a:lvl6pPr marL="2286054">
        <a:defRPr>
          <a:latin typeface="+mn-lt"/>
          <a:ea typeface="+mn-ea"/>
          <a:cs typeface="+mn-cs"/>
        </a:defRPr>
      </a:lvl6pPr>
      <a:lvl7pPr marL="2743267">
        <a:defRPr>
          <a:latin typeface="+mn-lt"/>
          <a:ea typeface="+mn-ea"/>
          <a:cs typeface="+mn-cs"/>
        </a:defRPr>
      </a:lvl7pPr>
      <a:lvl8pPr marL="3200478">
        <a:defRPr>
          <a:latin typeface="+mn-lt"/>
          <a:ea typeface="+mn-ea"/>
          <a:cs typeface="+mn-cs"/>
        </a:defRPr>
      </a:lvl8pPr>
      <a:lvl9pPr marL="365768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11">
        <a:defRPr>
          <a:latin typeface="+mn-lt"/>
          <a:ea typeface="+mn-ea"/>
          <a:cs typeface="+mn-cs"/>
        </a:defRPr>
      </a:lvl2pPr>
      <a:lvl3pPr marL="914422">
        <a:defRPr>
          <a:latin typeface="+mn-lt"/>
          <a:ea typeface="+mn-ea"/>
          <a:cs typeface="+mn-cs"/>
        </a:defRPr>
      </a:lvl3pPr>
      <a:lvl4pPr marL="1371633">
        <a:defRPr>
          <a:latin typeface="+mn-lt"/>
          <a:ea typeface="+mn-ea"/>
          <a:cs typeface="+mn-cs"/>
        </a:defRPr>
      </a:lvl4pPr>
      <a:lvl5pPr marL="1828844">
        <a:defRPr>
          <a:latin typeface="+mn-lt"/>
          <a:ea typeface="+mn-ea"/>
          <a:cs typeface="+mn-cs"/>
        </a:defRPr>
      </a:lvl5pPr>
      <a:lvl6pPr marL="2286054">
        <a:defRPr>
          <a:latin typeface="+mn-lt"/>
          <a:ea typeface="+mn-ea"/>
          <a:cs typeface="+mn-cs"/>
        </a:defRPr>
      </a:lvl6pPr>
      <a:lvl7pPr marL="2743267">
        <a:defRPr>
          <a:latin typeface="+mn-lt"/>
          <a:ea typeface="+mn-ea"/>
          <a:cs typeface="+mn-cs"/>
        </a:defRPr>
      </a:lvl7pPr>
      <a:lvl8pPr marL="3200478">
        <a:defRPr>
          <a:latin typeface="+mn-lt"/>
          <a:ea typeface="+mn-ea"/>
          <a:cs typeface="+mn-cs"/>
        </a:defRPr>
      </a:lvl8pPr>
      <a:lvl9pPr marL="365768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hmhospitales.zoom.us/webinar/register/WN_BzLoHe8MQtOsepS01WSZfw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092" y="1052678"/>
            <a:ext cx="4251914" cy="2657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3" name="Rectángulo redondeado 42"/>
          <p:cNvSpPr/>
          <p:nvPr/>
        </p:nvSpPr>
        <p:spPr>
          <a:xfrm>
            <a:off x="107170" y="5099105"/>
            <a:ext cx="9493010" cy="8977868"/>
          </a:xfrm>
          <a:prstGeom prst="roundRect">
            <a:avLst>
              <a:gd name="adj" fmla="val 2860"/>
            </a:avLst>
          </a:prstGeom>
          <a:solidFill>
            <a:srgbClr val="F4F4F8"/>
          </a:solidFill>
          <a:ln>
            <a:noFill/>
          </a:ln>
          <a:effectLst>
            <a:reflection stA="45000" endPos="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" name="object 2"/>
          <p:cNvSpPr txBox="1"/>
          <p:nvPr/>
        </p:nvSpPr>
        <p:spPr>
          <a:xfrm>
            <a:off x="264464" y="360416"/>
            <a:ext cx="5142070" cy="1338316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699" marR="5079">
              <a:lnSpc>
                <a:spcPct val="100800"/>
              </a:lnSpc>
              <a:spcBef>
                <a:spcPts val="95"/>
              </a:spcBef>
            </a:pPr>
            <a:r>
              <a:rPr lang="es-ES" sz="2800" b="1" dirty="0">
                <a:solidFill>
                  <a:srgbClr val="292C71"/>
                </a:solidFill>
                <a:latin typeface="Glasgow" pitchFamily="2" charset="0"/>
                <a:cs typeface="Ebrima"/>
              </a:rPr>
              <a:t>Jornada de </a:t>
            </a:r>
            <a:r>
              <a:rPr lang="es-ES" sz="2800" b="1" dirty="0" err="1">
                <a:solidFill>
                  <a:srgbClr val="292C71"/>
                </a:solidFill>
                <a:latin typeface="Glasgow" pitchFamily="2" charset="0"/>
                <a:cs typeface="Ebrima"/>
              </a:rPr>
              <a:t>amiloidosis</a:t>
            </a:r>
            <a:r>
              <a:rPr lang="es-ES" sz="2800" b="1" dirty="0">
                <a:solidFill>
                  <a:srgbClr val="292C71"/>
                </a:solidFill>
                <a:latin typeface="Glasgow" pitchFamily="2" charset="0"/>
                <a:cs typeface="Ebrima"/>
              </a:rPr>
              <a:t> cardiaca: una visión multidisciplinar</a:t>
            </a:r>
            <a:endParaRPr lang="es-ES" sz="2800" b="1" dirty="0">
              <a:latin typeface="Glasgow" pitchFamily="2" charset="0"/>
            </a:endParaRPr>
          </a:p>
          <a:p>
            <a:pPr marL="12699" marR="5079">
              <a:lnSpc>
                <a:spcPct val="100800"/>
              </a:lnSpc>
              <a:spcBef>
                <a:spcPts val="95"/>
              </a:spcBef>
            </a:pPr>
            <a:endParaRPr sz="2850" dirty="0">
              <a:latin typeface="Ebrima"/>
              <a:cs typeface="Ebrima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402" y="2124635"/>
            <a:ext cx="160949" cy="15588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2440" y="2334209"/>
            <a:ext cx="184908" cy="1842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89185" y="2069696"/>
            <a:ext cx="2232563" cy="478978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marL="12699" marR="5079">
              <a:spcBef>
                <a:spcPts val="95"/>
              </a:spcBef>
            </a:pPr>
            <a:r>
              <a:rPr lang="es-ES" sz="1250" spc="10" dirty="0">
                <a:solidFill>
                  <a:srgbClr val="292C71"/>
                </a:solidFill>
                <a:latin typeface="Glasgow" pitchFamily="2" charset="0"/>
                <a:cs typeface="Ebrima"/>
              </a:rPr>
              <a:t>Jueves, 30 de mayo de 2024</a:t>
            </a:r>
            <a:endParaRPr lang="es-ES" sz="1250" spc="10" dirty="0">
              <a:solidFill>
                <a:schemeClr val="bg1">
                  <a:lumMod val="50000"/>
                </a:schemeClr>
              </a:solidFill>
              <a:latin typeface="Glasgow" pitchFamily="2" charset="0"/>
              <a:cs typeface="Ebrima"/>
            </a:endParaRPr>
          </a:p>
          <a:p>
            <a:pPr marL="12699" marR="5079">
              <a:lnSpc>
                <a:spcPct val="136400"/>
              </a:lnSpc>
              <a:spcBef>
                <a:spcPts val="95"/>
              </a:spcBef>
            </a:pPr>
            <a:r>
              <a:rPr lang="es-ES" sz="1250" spc="10" dirty="0">
                <a:solidFill>
                  <a:srgbClr val="292C71"/>
                </a:solidFill>
                <a:latin typeface="Glasgow" pitchFamily="2" charset="0"/>
                <a:cs typeface="Ebrima"/>
              </a:rPr>
              <a:t>14</a:t>
            </a:r>
            <a:r>
              <a:rPr sz="1250" spc="10" dirty="0">
                <a:solidFill>
                  <a:srgbClr val="292C71"/>
                </a:solidFill>
                <a:latin typeface="Glasgow" pitchFamily="2" charset="0"/>
                <a:cs typeface="Ebrima"/>
              </a:rPr>
              <a:t>:</a:t>
            </a:r>
            <a:r>
              <a:rPr lang="es-ES" sz="1250" spc="10" dirty="0">
                <a:solidFill>
                  <a:srgbClr val="292C71"/>
                </a:solidFill>
                <a:latin typeface="Glasgow" pitchFamily="2" charset="0"/>
                <a:cs typeface="Ebrima"/>
              </a:rPr>
              <a:t>3</a:t>
            </a:r>
            <a:r>
              <a:rPr sz="1250" spc="10" dirty="0">
                <a:solidFill>
                  <a:srgbClr val="292C71"/>
                </a:solidFill>
                <a:latin typeface="Glasgow" pitchFamily="2" charset="0"/>
                <a:cs typeface="Ebrima"/>
              </a:rPr>
              <a:t>0h</a:t>
            </a:r>
            <a:r>
              <a:rPr sz="1250" spc="-10" dirty="0">
                <a:solidFill>
                  <a:srgbClr val="292C71"/>
                </a:solidFill>
                <a:latin typeface="Glasgow" pitchFamily="2" charset="0"/>
                <a:cs typeface="Ebrima"/>
              </a:rPr>
              <a:t> </a:t>
            </a:r>
            <a:r>
              <a:rPr lang="es-ES" sz="1250" spc="10" dirty="0">
                <a:solidFill>
                  <a:srgbClr val="292C71"/>
                </a:solidFill>
                <a:latin typeface="Glasgow" pitchFamily="2" charset="0"/>
                <a:cs typeface="Ebrima"/>
              </a:rPr>
              <a:t>-</a:t>
            </a:r>
            <a:r>
              <a:rPr sz="1250" spc="-3" dirty="0">
                <a:solidFill>
                  <a:srgbClr val="292C71"/>
                </a:solidFill>
                <a:latin typeface="Glasgow" pitchFamily="2" charset="0"/>
                <a:cs typeface="Ebrima"/>
              </a:rPr>
              <a:t> </a:t>
            </a:r>
            <a:r>
              <a:rPr sz="1250" spc="3" dirty="0">
                <a:solidFill>
                  <a:srgbClr val="292C71"/>
                </a:solidFill>
                <a:latin typeface="Glasgow" pitchFamily="2" charset="0"/>
                <a:cs typeface="Ebrima"/>
              </a:rPr>
              <a:t>1</a:t>
            </a:r>
            <a:r>
              <a:rPr lang="es-ES" sz="1250" spc="3" dirty="0">
                <a:solidFill>
                  <a:srgbClr val="292C71"/>
                </a:solidFill>
                <a:latin typeface="Glasgow" pitchFamily="2" charset="0"/>
                <a:cs typeface="Ebrima"/>
              </a:rPr>
              <a:t>8</a:t>
            </a:r>
            <a:r>
              <a:rPr sz="1250" spc="3" dirty="0">
                <a:solidFill>
                  <a:srgbClr val="292C71"/>
                </a:solidFill>
                <a:latin typeface="Glasgow" pitchFamily="2" charset="0"/>
                <a:cs typeface="Ebrima"/>
              </a:rPr>
              <a:t>:</a:t>
            </a:r>
            <a:r>
              <a:rPr lang="es-ES" sz="1250" spc="3" dirty="0">
                <a:solidFill>
                  <a:srgbClr val="292C71"/>
                </a:solidFill>
                <a:latin typeface="Glasgow" pitchFamily="2" charset="0"/>
                <a:cs typeface="Ebrima"/>
              </a:rPr>
              <a:t>0</a:t>
            </a:r>
            <a:r>
              <a:rPr sz="1250" spc="3" dirty="0">
                <a:solidFill>
                  <a:srgbClr val="292C71"/>
                </a:solidFill>
                <a:latin typeface="Glasgow" pitchFamily="2" charset="0"/>
                <a:cs typeface="Ebrima"/>
              </a:rPr>
              <a:t>0h</a:t>
            </a:r>
            <a:endParaRPr sz="1250" dirty="0">
              <a:latin typeface="Glasgow" pitchFamily="2" charset="0"/>
              <a:cs typeface="Ebri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2994" y="2781617"/>
            <a:ext cx="2036445" cy="791884"/>
          </a:xfrm>
          <a:prstGeom prst="rect">
            <a:avLst/>
          </a:prstGeom>
        </p:spPr>
        <p:txBody>
          <a:bodyPr vert="horz" wrap="square" lIns="0" tIns="10796" rIns="0" bIns="0" rtlCol="0">
            <a:spAutoFit/>
          </a:bodyPr>
          <a:lstStyle/>
          <a:p>
            <a:pPr marL="12699" marR="358783">
              <a:lnSpc>
                <a:spcPct val="102400"/>
              </a:lnSpc>
              <a:spcBef>
                <a:spcPts val="85"/>
              </a:spcBef>
            </a:pPr>
            <a:r>
              <a:rPr sz="1250" b="1" spc="3" dirty="0">
                <a:solidFill>
                  <a:srgbClr val="292C71"/>
                </a:solidFill>
                <a:latin typeface="Glasgow" pitchFamily="2" charset="0"/>
                <a:cs typeface="Ebrima"/>
              </a:rPr>
              <a:t>Hospital Universitario </a:t>
            </a:r>
            <a:r>
              <a:rPr sz="1250" b="1" spc="-330" dirty="0">
                <a:solidFill>
                  <a:srgbClr val="292C71"/>
                </a:solidFill>
                <a:latin typeface="Glasgow" pitchFamily="2" charset="0"/>
                <a:cs typeface="Ebrima"/>
              </a:rPr>
              <a:t> </a:t>
            </a:r>
            <a:r>
              <a:rPr sz="1250" b="1" spc="13" dirty="0">
                <a:solidFill>
                  <a:srgbClr val="292C71"/>
                </a:solidFill>
                <a:latin typeface="Glasgow" pitchFamily="2" charset="0"/>
                <a:cs typeface="Ebrima"/>
              </a:rPr>
              <a:t>HM </a:t>
            </a:r>
            <a:r>
              <a:rPr sz="1250" b="1" spc="10" dirty="0">
                <a:solidFill>
                  <a:srgbClr val="292C71"/>
                </a:solidFill>
                <a:latin typeface="Glasgow" pitchFamily="2" charset="0"/>
                <a:cs typeface="Ebrima"/>
              </a:rPr>
              <a:t>Sanchinarro </a:t>
            </a:r>
            <a:r>
              <a:rPr sz="1250" b="1" spc="13" dirty="0">
                <a:solidFill>
                  <a:srgbClr val="292C71"/>
                </a:solidFill>
                <a:latin typeface="Glasgow" pitchFamily="2" charset="0"/>
                <a:cs typeface="Ebrima"/>
              </a:rPr>
              <a:t> </a:t>
            </a:r>
            <a:r>
              <a:rPr sz="1250" spc="3" dirty="0">
                <a:solidFill>
                  <a:srgbClr val="292C71"/>
                </a:solidFill>
                <a:latin typeface="Glasgow" pitchFamily="2" charset="0"/>
                <a:cs typeface="Ebrima"/>
              </a:rPr>
              <a:t>Auditorio</a:t>
            </a:r>
            <a:r>
              <a:rPr sz="1250" spc="10" dirty="0">
                <a:solidFill>
                  <a:srgbClr val="292C71"/>
                </a:solidFill>
                <a:latin typeface="Glasgow" pitchFamily="2" charset="0"/>
                <a:cs typeface="Ebrima"/>
              </a:rPr>
              <a:t> </a:t>
            </a:r>
            <a:r>
              <a:rPr sz="1250" spc="3" dirty="0">
                <a:solidFill>
                  <a:srgbClr val="292C71"/>
                </a:solidFill>
                <a:latin typeface="Glasgow" pitchFamily="2" charset="0"/>
                <a:cs typeface="Ebrima"/>
              </a:rPr>
              <a:t>Reina</a:t>
            </a:r>
            <a:r>
              <a:rPr sz="1250" spc="-3" dirty="0">
                <a:solidFill>
                  <a:srgbClr val="292C71"/>
                </a:solidFill>
                <a:latin typeface="Glasgow" pitchFamily="2" charset="0"/>
                <a:cs typeface="Ebrima"/>
              </a:rPr>
              <a:t> </a:t>
            </a:r>
            <a:r>
              <a:rPr sz="1250" spc="3" dirty="0">
                <a:solidFill>
                  <a:srgbClr val="292C71"/>
                </a:solidFill>
                <a:latin typeface="Glasgow" pitchFamily="2" charset="0"/>
                <a:cs typeface="Ebrima"/>
              </a:rPr>
              <a:t>Sofía</a:t>
            </a:r>
            <a:endParaRPr sz="1250" dirty="0">
              <a:latin typeface="Glasgow" pitchFamily="2" charset="0"/>
              <a:cs typeface="Ebrima"/>
            </a:endParaRPr>
          </a:p>
          <a:p>
            <a:pPr marL="12699">
              <a:spcBef>
                <a:spcPts val="33"/>
              </a:spcBef>
            </a:pPr>
            <a:r>
              <a:rPr sz="1250" spc="3" dirty="0">
                <a:solidFill>
                  <a:srgbClr val="292C71"/>
                </a:solidFill>
                <a:latin typeface="Glasgow" pitchFamily="2" charset="0"/>
                <a:cs typeface="Ebrima"/>
              </a:rPr>
              <a:t>C/</a:t>
            </a:r>
            <a:r>
              <a:rPr sz="1250" spc="-10" dirty="0">
                <a:solidFill>
                  <a:srgbClr val="292C71"/>
                </a:solidFill>
                <a:latin typeface="Glasgow" pitchFamily="2" charset="0"/>
                <a:cs typeface="Ebrima"/>
              </a:rPr>
              <a:t> </a:t>
            </a:r>
            <a:r>
              <a:rPr sz="1250" spc="10" dirty="0">
                <a:solidFill>
                  <a:srgbClr val="292C71"/>
                </a:solidFill>
                <a:latin typeface="Glasgow" pitchFamily="2" charset="0"/>
                <a:cs typeface="Ebrima"/>
              </a:rPr>
              <a:t>de</a:t>
            </a:r>
            <a:r>
              <a:rPr sz="1250" spc="-13" dirty="0">
                <a:solidFill>
                  <a:srgbClr val="292C71"/>
                </a:solidFill>
                <a:latin typeface="Glasgow" pitchFamily="2" charset="0"/>
                <a:cs typeface="Ebrima"/>
              </a:rPr>
              <a:t> </a:t>
            </a:r>
            <a:r>
              <a:rPr sz="1250" spc="10" dirty="0">
                <a:solidFill>
                  <a:srgbClr val="292C71"/>
                </a:solidFill>
                <a:latin typeface="Glasgow" pitchFamily="2" charset="0"/>
                <a:cs typeface="Ebrima"/>
              </a:rPr>
              <a:t>Oña,10,</a:t>
            </a:r>
            <a:r>
              <a:rPr sz="1250" spc="-3" dirty="0">
                <a:solidFill>
                  <a:srgbClr val="292C71"/>
                </a:solidFill>
                <a:latin typeface="Glasgow" pitchFamily="2" charset="0"/>
                <a:cs typeface="Ebrima"/>
              </a:rPr>
              <a:t> </a:t>
            </a:r>
            <a:r>
              <a:rPr sz="1250" spc="10" dirty="0">
                <a:solidFill>
                  <a:srgbClr val="292C71"/>
                </a:solidFill>
                <a:latin typeface="Glasgow" pitchFamily="2" charset="0"/>
                <a:cs typeface="Ebrima"/>
              </a:rPr>
              <a:t>28050</a:t>
            </a:r>
            <a:r>
              <a:rPr sz="1250" spc="-10" dirty="0">
                <a:solidFill>
                  <a:srgbClr val="292C71"/>
                </a:solidFill>
                <a:latin typeface="Glasgow" pitchFamily="2" charset="0"/>
                <a:cs typeface="Ebrima"/>
              </a:rPr>
              <a:t> </a:t>
            </a:r>
            <a:r>
              <a:rPr sz="1250" spc="10" dirty="0">
                <a:solidFill>
                  <a:srgbClr val="292C71"/>
                </a:solidFill>
                <a:latin typeface="Glasgow" pitchFamily="2" charset="0"/>
                <a:cs typeface="Ebrima"/>
              </a:rPr>
              <a:t>Madrid</a:t>
            </a:r>
            <a:endParaRPr sz="1250" dirty="0">
              <a:latin typeface="Glasgow" pitchFamily="2" charset="0"/>
              <a:cs typeface="Ebrim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3642" y="3031168"/>
            <a:ext cx="161630" cy="226847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603731" y="3801561"/>
            <a:ext cx="955675" cy="245744"/>
          </a:xfrm>
          <a:custGeom>
            <a:avLst/>
            <a:gdLst/>
            <a:ahLst/>
            <a:cxnLst/>
            <a:rect l="l" t="t" r="r" b="b"/>
            <a:pathLst>
              <a:path w="955675" h="245745">
                <a:moveTo>
                  <a:pt x="914725" y="0"/>
                </a:moveTo>
                <a:lnTo>
                  <a:pt x="40933" y="0"/>
                </a:lnTo>
                <a:lnTo>
                  <a:pt x="25001" y="3218"/>
                </a:lnTo>
                <a:lnTo>
                  <a:pt x="11990" y="11993"/>
                </a:lnTo>
                <a:lnTo>
                  <a:pt x="3217" y="25005"/>
                </a:lnTo>
                <a:lnTo>
                  <a:pt x="0" y="40933"/>
                </a:lnTo>
                <a:lnTo>
                  <a:pt x="0" y="204668"/>
                </a:lnTo>
                <a:lnTo>
                  <a:pt x="3217" y="220596"/>
                </a:lnTo>
                <a:lnTo>
                  <a:pt x="11990" y="233608"/>
                </a:lnTo>
                <a:lnTo>
                  <a:pt x="25001" y="242383"/>
                </a:lnTo>
                <a:lnTo>
                  <a:pt x="40933" y="245601"/>
                </a:lnTo>
                <a:lnTo>
                  <a:pt x="914725" y="245601"/>
                </a:lnTo>
                <a:lnTo>
                  <a:pt x="930653" y="242383"/>
                </a:lnTo>
                <a:lnTo>
                  <a:pt x="943665" y="233608"/>
                </a:lnTo>
                <a:lnTo>
                  <a:pt x="952440" y="220596"/>
                </a:lnTo>
                <a:lnTo>
                  <a:pt x="955659" y="204668"/>
                </a:lnTo>
                <a:lnTo>
                  <a:pt x="955659" y="40933"/>
                </a:lnTo>
                <a:lnTo>
                  <a:pt x="952440" y="25005"/>
                </a:lnTo>
                <a:lnTo>
                  <a:pt x="943665" y="11993"/>
                </a:lnTo>
                <a:lnTo>
                  <a:pt x="930653" y="3218"/>
                </a:lnTo>
                <a:lnTo>
                  <a:pt x="914725" y="0"/>
                </a:lnTo>
                <a:close/>
              </a:path>
            </a:pathLst>
          </a:custGeom>
          <a:solidFill>
            <a:srgbClr val="292C71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793338" y="3810670"/>
            <a:ext cx="589915" cy="184665"/>
          </a:xfrm>
          <a:prstGeom prst="rect">
            <a:avLst/>
          </a:prstGeom>
        </p:spPr>
        <p:txBody>
          <a:bodyPr vert="horz" wrap="square" lIns="0" tIns="15239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100" spc="10" dirty="0">
                <a:solidFill>
                  <a:srgbClr val="292C71"/>
                </a:solidFill>
                <a:latin typeface="Glasgow" pitchFamily="2" charset="0"/>
                <a:cs typeface="Ebrima"/>
              </a:rPr>
              <a:t>Organ</a:t>
            </a:r>
            <a:r>
              <a:rPr sz="1100" spc="-10" dirty="0">
                <a:solidFill>
                  <a:srgbClr val="292C71"/>
                </a:solidFill>
                <a:latin typeface="Glasgow" pitchFamily="2" charset="0"/>
                <a:cs typeface="Ebrima"/>
              </a:rPr>
              <a:t>i</a:t>
            </a:r>
            <a:r>
              <a:rPr sz="1100" dirty="0">
                <a:solidFill>
                  <a:srgbClr val="292C71"/>
                </a:solidFill>
                <a:latin typeface="Glasgow" pitchFamily="2" charset="0"/>
                <a:cs typeface="Ebrima"/>
              </a:rPr>
              <a:t>za</a:t>
            </a:r>
            <a:endParaRPr sz="1100" dirty="0">
              <a:latin typeface="Glasgow" pitchFamily="2" charset="0"/>
              <a:cs typeface="Ebrim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41843" y="3762573"/>
            <a:ext cx="1106807" cy="245744"/>
          </a:xfrm>
          <a:custGeom>
            <a:avLst/>
            <a:gdLst/>
            <a:ahLst/>
            <a:cxnLst/>
            <a:rect l="l" t="t" r="r" b="b"/>
            <a:pathLst>
              <a:path w="1106804" h="245745">
                <a:moveTo>
                  <a:pt x="1065491" y="0"/>
                </a:moveTo>
                <a:lnTo>
                  <a:pt x="40933" y="0"/>
                </a:lnTo>
                <a:lnTo>
                  <a:pt x="25005" y="3218"/>
                </a:lnTo>
                <a:lnTo>
                  <a:pt x="11993" y="11993"/>
                </a:lnTo>
                <a:lnTo>
                  <a:pt x="3218" y="25005"/>
                </a:lnTo>
                <a:lnTo>
                  <a:pt x="0" y="40933"/>
                </a:lnTo>
                <a:lnTo>
                  <a:pt x="0" y="204668"/>
                </a:lnTo>
                <a:lnTo>
                  <a:pt x="3218" y="220596"/>
                </a:lnTo>
                <a:lnTo>
                  <a:pt x="11993" y="233608"/>
                </a:lnTo>
                <a:lnTo>
                  <a:pt x="25005" y="242383"/>
                </a:lnTo>
                <a:lnTo>
                  <a:pt x="40933" y="245601"/>
                </a:lnTo>
                <a:lnTo>
                  <a:pt x="1065491" y="245601"/>
                </a:lnTo>
                <a:lnTo>
                  <a:pt x="1081418" y="242383"/>
                </a:lnTo>
                <a:lnTo>
                  <a:pt x="1094430" y="233608"/>
                </a:lnTo>
                <a:lnTo>
                  <a:pt x="1103206" y="220596"/>
                </a:lnTo>
                <a:lnTo>
                  <a:pt x="1106424" y="204668"/>
                </a:lnTo>
                <a:lnTo>
                  <a:pt x="1106424" y="40933"/>
                </a:lnTo>
                <a:lnTo>
                  <a:pt x="1103206" y="25005"/>
                </a:lnTo>
                <a:lnTo>
                  <a:pt x="1094430" y="11993"/>
                </a:lnTo>
                <a:lnTo>
                  <a:pt x="1081418" y="3218"/>
                </a:lnTo>
                <a:lnTo>
                  <a:pt x="1065491" y="0"/>
                </a:lnTo>
                <a:close/>
              </a:path>
            </a:pathLst>
          </a:custGeom>
          <a:solidFill>
            <a:srgbClr val="292C71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2430594" y="3806292"/>
            <a:ext cx="4671352" cy="943847"/>
          </a:xfrm>
          <a:prstGeom prst="rect">
            <a:avLst/>
          </a:prstGeom>
        </p:spPr>
        <p:txBody>
          <a:bodyPr vert="horz" wrap="square" lIns="0" tIns="15239" rIns="0" bIns="0" rtlCol="0" anchor="t">
            <a:spAutoFit/>
          </a:bodyPr>
          <a:lstStyle/>
          <a:p>
            <a:pPr marL="158750">
              <a:spcBef>
                <a:spcPts val="120"/>
              </a:spcBef>
            </a:pPr>
            <a:r>
              <a:rPr lang="es-ES" sz="1100" spc="3" dirty="0">
                <a:solidFill>
                  <a:srgbClr val="292C71"/>
                </a:solidFill>
                <a:latin typeface="Glasgow" pitchFamily="2" charset="0"/>
                <a:cs typeface="Ebrima"/>
              </a:rPr>
              <a:t>Directoras:</a:t>
            </a:r>
            <a:endParaRPr lang="es-ES"/>
          </a:p>
          <a:p>
            <a:pPr marL="158750">
              <a:spcBef>
                <a:spcPts val="120"/>
              </a:spcBef>
            </a:pPr>
            <a:endParaRPr sz="1100" dirty="0">
              <a:latin typeface="Glasgow" pitchFamily="2" charset="0"/>
              <a:cs typeface="Ebrima"/>
            </a:endParaRPr>
          </a:p>
          <a:p>
            <a:pPr marL="12065"/>
            <a:r>
              <a:rPr lang="es-ES" sz="1250" b="1" spc="3" dirty="0">
                <a:solidFill>
                  <a:schemeClr val="tx1">
                    <a:lumMod val="75000"/>
                    <a:lumOff val="25000"/>
                  </a:schemeClr>
                </a:solidFill>
                <a:latin typeface="Glasgow" pitchFamily="2" charset="0"/>
                <a:cs typeface="Ebrima"/>
              </a:rPr>
              <a:t>Dra. Leticia Fernández Friera</a:t>
            </a:r>
            <a:r>
              <a:rPr lang="es-ES" sz="1250" spc="3" dirty="0">
                <a:solidFill>
                  <a:schemeClr val="tx1">
                    <a:lumMod val="75000"/>
                    <a:lumOff val="25000"/>
                  </a:schemeClr>
                </a:solidFill>
                <a:latin typeface="Glasgow" pitchFamily="2" charset="0"/>
                <a:cs typeface="Ebrima"/>
              </a:rPr>
              <a:t>. </a:t>
            </a:r>
            <a:r>
              <a:rPr lang="es-ES" sz="1250" spc="3" dirty="0">
                <a:solidFill>
                  <a:schemeClr val="bg1">
                    <a:lumMod val="50000"/>
                  </a:schemeClr>
                </a:solidFill>
                <a:latin typeface="Glasgow" pitchFamily="2" charset="0"/>
                <a:cs typeface="Ebrima"/>
              </a:rPr>
              <a:t>Directora HM CIEC</a:t>
            </a:r>
          </a:p>
          <a:p>
            <a:pPr marL="12065"/>
            <a:r>
              <a:rPr lang="es-ES" sz="1250" b="1" spc="3" dirty="0">
                <a:solidFill>
                  <a:schemeClr val="tx1">
                    <a:lumMod val="75000"/>
                    <a:lumOff val="25000"/>
                  </a:schemeClr>
                </a:solidFill>
                <a:latin typeface="Glasgow"/>
                <a:cs typeface="Ebrima"/>
              </a:rPr>
              <a:t>Dra. Leire Moreno Galdós</a:t>
            </a:r>
            <a:r>
              <a:rPr lang="es-ES" sz="1250" spc="3" dirty="0">
                <a:solidFill>
                  <a:schemeClr val="tx1">
                    <a:lumMod val="75000"/>
                    <a:lumOff val="25000"/>
                  </a:schemeClr>
                </a:solidFill>
                <a:latin typeface="Glasgow"/>
                <a:cs typeface="Ebrima"/>
              </a:rPr>
              <a:t>. </a:t>
            </a:r>
            <a:r>
              <a:rPr lang="es-ES" sz="1250" spc="3" dirty="0">
                <a:solidFill>
                  <a:schemeClr val="bg1">
                    <a:lumMod val="50000"/>
                  </a:schemeClr>
                </a:solidFill>
                <a:latin typeface="Glasgow"/>
                <a:cs typeface="Ebrima"/>
              </a:rPr>
              <a:t>Responsable Unidad de Rehabilitación Cardiaca de HM Puerta del Sur y Coordinadora de Docencia. HM CIEC </a:t>
            </a:r>
            <a:endParaRPr lang="es-ES" sz="1250" spc="3" dirty="0">
              <a:solidFill>
                <a:schemeClr val="bg1">
                  <a:lumMod val="50000"/>
                </a:schemeClr>
              </a:solidFill>
              <a:latin typeface="Glasgow" pitchFamily="2" charset="0"/>
              <a:cs typeface="Ebri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59684" y="2196423"/>
            <a:ext cx="1372512" cy="520701"/>
          </a:xfrm>
          <a:custGeom>
            <a:avLst/>
            <a:gdLst/>
            <a:ahLst/>
            <a:cxnLst/>
            <a:rect l="l" t="t" r="r" b="b"/>
            <a:pathLst>
              <a:path w="1106804" h="520700">
                <a:moveTo>
                  <a:pt x="1019693" y="0"/>
                </a:moveTo>
                <a:lnTo>
                  <a:pt x="86730" y="0"/>
                </a:lnTo>
                <a:lnTo>
                  <a:pt x="52960" y="6812"/>
                </a:lnTo>
                <a:lnTo>
                  <a:pt x="25393" y="25393"/>
                </a:lnTo>
                <a:lnTo>
                  <a:pt x="6812" y="52960"/>
                </a:lnTo>
                <a:lnTo>
                  <a:pt x="0" y="86730"/>
                </a:lnTo>
                <a:lnTo>
                  <a:pt x="0" y="433653"/>
                </a:lnTo>
                <a:lnTo>
                  <a:pt x="6812" y="467423"/>
                </a:lnTo>
                <a:lnTo>
                  <a:pt x="25393" y="494990"/>
                </a:lnTo>
                <a:lnTo>
                  <a:pt x="52960" y="513572"/>
                </a:lnTo>
                <a:lnTo>
                  <a:pt x="86730" y="520384"/>
                </a:lnTo>
                <a:lnTo>
                  <a:pt x="1019693" y="520384"/>
                </a:lnTo>
                <a:lnTo>
                  <a:pt x="1053463" y="513572"/>
                </a:lnTo>
                <a:lnTo>
                  <a:pt x="1081031" y="494990"/>
                </a:lnTo>
                <a:lnTo>
                  <a:pt x="1099612" y="467423"/>
                </a:lnTo>
                <a:lnTo>
                  <a:pt x="1106424" y="433653"/>
                </a:lnTo>
                <a:lnTo>
                  <a:pt x="1106424" y="86730"/>
                </a:lnTo>
                <a:lnTo>
                  <a:pt x="1099612" y="52960"/>
                </a:lnTo>
                <a:lnTo>
                  <a:pt x="1081031" y="25393"/>
                </a:lnTo>
                <a:lnTo>
                  <a:pt x="1053463" y="6812"/>
                </a:lnTo>
                <a:lnTo>
                  <a:pt x="1019693" y="0"/>
                </a:lnTo>
                <a:close/>
              </a:path>
            </a:pathLst>
          </a:custGeom>
          <a:solidFill>
            <a:srgbClr val="292C71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3072357" y="2131588"/>
            <a:ext cx="1186531" cy="514242"/>
          </a:xfrm>
          <a:prstGeom prst="rect">
            <a:avLst/>
          </a:prstGeom>
        </p:spPr>
        <p:txBody>
          <a:bodyPr vert="horz" wrap="square" lIns="0" tIns="74929" rIns="0" bIns="0" rtlCol="0">
            <a:spAutoFit/>
          </a:bodyPr>
          <a:lstStyle/>
          <a:p>
            <a:pPr algn="ctr">
              <a:spcBef>
                <a:spcPts val="590"/>
              </a:spcBef>
            </a:pPr>
            <a:r>
              <a:rPr sz="1100" dirty="0" err="1">
                <a:solidFill>
                  <a:srgbClr val="292C71"/>
                </a:solidFill>
                <a:latin typeface="Glasgow" pitchFamily="2" charset="0"/>
                <a:cs typeface="Ebrima"/>
              </a:rPr>
              <a:t>Inscríbete</a:t>
            </a:r>
            <a:r>
              <a:rPr lang="es-ES" sz="1100" dirty="0">
                <a:solidFill>
                  <a:srgbClr val="292C71"/>
                </a:solidFill>
                <a:latin typeface="Glasgow" pitchFamily="2" charset="0"/>
                <a:cs typeface="Ebrima"/>
              </a:rPr>
              <a:t> </a:t>
            </a:r>
          </a:p>
          <a:p>
            <a:pPr algn="ctr">
              <a:spcBef>
                <a:spcPts val="590"/>
              </a:spcBef>
            </a:pPr>
            <a:r>
              <a:rPr sz="1250" b="1" u="sng" spc="10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Ebrima"/>
                <a:cs typeface="Ebrima"/>
                <a:hlinkClick r:id="rId6"/>
              </a:rPr>
              <a:t>AQUÍ</a:t>
            </a:r>
            <a:endParaRPr lang="es-ES" sz="1250" dirty="0">
              <a:latin typeface="Ebrima"/>
              <a:cs typeface="Ebri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3465" y="5241506"/>
            <a:ext cx="1679575" cy="440689"/>
          </a:xfrm>
          <a:custGeom>
            <a:avLst/>
            <a:gdLst/>
            <a:ahLst/>
            <a:cxnLst/>
            <a:rect l="l" t="t" r="r" b="b"/>
            <a:pathLst>
              <a:path w="1679575" h="440690">
                <a:moveTo>
                  <a:pt x="1605734" y="0"/>
                </a:moveTo>
                <a:lnTo>
                  <a:pt x="73356" y="0"/>
                </a:lnTo>
                <a:lnTo>
                  <a:pt x="44800" y="5762"/>
                </a:lnTo>
                <a:lnTo>
                  <a:pt x="21483" y="21480"/>
                </a:lnTo>
                <a:lnTo>
                  <a:pt x="5764" y="44796"/>
                </a:lnTo>
                <a:lnTo>
                  <a:pt x="0" y="73356"/>
                </a:lnTo>
                <a:lnTo>
                  <a:pt x="0" y="366781"/>
                </a:lnTo>
                <a:lnTo>
                  <a:pt x="5764" y="395341"/>
                </a:lnTo>
                <a:lnTo>
                  <a:pt x="21483" y="418658"/>
                </a:lnTo>
                <a:lnTo>
                  <a:pt x="44800" y="434375"/>
                </a:lnTo>
                <a:lnTo>
                  <a:pt x="73356" y="440138"/>
                </a:lnTo>
                <a:lnTo>
                  <a:pt x="1605734" y="440138"/>
                </a:lnTo>
                <a:lnTo>
                  <a:pt x="1634294" y="434375"/>
                </a:lnTo>
                <a:lnTo>
                  <a:pt x="1657610" y="418658"/>
                </a:lnTo>
                <a:lnTo>
                  <a:pt x="1673328" y="395341"/>
                </a:lnTo>
                <a:lnTo>
                  <a:pt x="1679090" y="366781"/>
                </a:lnTo>
                <a:lnTo>
                  <a:pt x="1679090" y="73356"/>
                </a:lnTo>
                <a:lnTo>
                  <a:pt x="1673328" y="44796"/>
                </a:lnTo>
                <a:lnTo>
                  <a:pt x="1657610" y="21480"/>
                </a:lnTo>
                <a:lnTo>
                  <a:pt x="1634294" y="5762"/>
                </a:lnTo>
                <a:lnTo>
                  <a:pt x="1605734" y="0"/>
                </a:lnTo>
                <a:close/>
              </a:path>
            </a:pathLst>
          </a:custGeom>
          <a:solidFill>
            <a:srgbClr val="292C71">
              <a:alpha val="10195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498066" y="5255766"/>
            <a:ext cx="8711217" cy="8737647"/>
          </a:xfrm>
          <a:prstGeom prst="rect">
            <a:avLst/>
          </a:prstGeom>
        </p:spPr>
        <p:txBody>
          <a:bodyPr vert="horz" wrap="square" lIns="0" tIns="14604" rIns="0" bIns="0" rtlCol="0" anchor="t">
            <a:spAutoFit/>
          </a:bodyPr>
          <a:lstStyle/>
          <a:p>
            <a:pPr marL="136530">
              <a:spcBef>
                <a:spcPts val="115"/>
              </a:spcBef>
            </a:pPr>
            <a:r>
              <a:rPr sz="1900" b="1" dirty="0">
                <a:solidFill>
                  <a:srgbClr val="292C71"/>
                </a:solidFill>
                <a:latin typeface="Glasgow" pitchFamily="2" charset="0"/>
                <a:cs typeface="Ebrima"/>
              </a:rPr>
              <a:t>Programa</a:t>
            </a:r>
            <a:endParaRPr lang="es-ES" sz="1900" b="1" dirty="0">
              <a:solidFill>
                <a:srgbClr val="292C71"/>
              </a:solidFill>
              <a:latin typeface="Glasgow" pitchFamily="2" charset="0"/>
              <a:cs typeface="Ebrima"/>
            </a:endParaRPr>
          </a:p>
          <a:p>
            <a:pPr marL="136530">
              <a:spcBef>
                <a:spcPts val="115"/>
              </a:spcBef>
            </a:pPr>
            <a:endParaRPr sz="1900" dirty="0">
              <a:latin typeface="Ebrima"/>
              <a:cs typeface="Ebrima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14.30h-14.45h. Apertura del acto  </a:t>
            </a: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12699"/>
            <a:r>
              <a:rPr lang="es-ES" sz="1200" spc="3" dirty="0">
                <a:solidFill>
                  <a:srgbClr val="002060"/>
                </a:solidFill>
                <a:latin typeface="Glasgow" pitchFamily="2" charset="0"/>
                <a:cs typeface="Ebrima"/>
              </a:rPr>
              <a:t>Dra. Leticia Fernández Friera. </a:t>
            </a:r>
            <a:r>
              <a:rPr lang="es-ES" sz="1200" spc="3" dirty="0">
                <a:solidFill>
                  <a:schemeClr val="bg1">
                    <a:lumMod val="50000"/>
                  </a:schemeClr>
                </a:solidFill>
                <a:latin typeface="Glasgow" pitchFamily="2" charset="0"/>
                <a:cs typeface="Ebrima"/>
              </a:rPr>
              <a:t>Directora HM CIEC</a:t>
            </a:r>
          </a:p>
          <a:p>
            <a:pPr marL="12065"/>
            <a:r>
              <a:rPr lang="es-ES" sz="1200" spc="3">
                <a:solidFill>
                  <a:srgbClr val="002060"/>
                </a:solidFill>
                <a:latin typeface="Glasgow"/>
                <a:cs typeface="Ebrima"/>
              </a:rPr>
              <a:t>Dra. Leire Moreno Galdós. </a:t>
            </a:r>
            <a:r>
              <a:rPr lang="es-ES" sz="1200" spc="3" dirty="0">
                <a:solidFill>
                  <a:schemeClr val="bg1">
                    <a:lumMod val="50000"/>
                  </a:schemeClr>
                </a:solidFill>
                <a:latin typeface="Glasgow"/>
                <a:cs typeface="Ebrima"/>
              </a:rPr>
              <a:t>Responsable Unidad de Rehabilitación Cardiaca de HM Puerta del Sur y Coordinadora de Docencia en HM CIEC </a:t>
            </a:r>
            <a:endParaRPr lang="es-ES" sz="1200" spc="3" dirty="0">
              <a:solidFill>
                <a:schemeClr val="bg1">
                  <a:lumMod val="50000"/>
                </a:schemeClr>
              </a:solidFill>
              <a:latin typeface="Glasgow" pitchFamily="2" charset="0"/>
              <a:cs typeface="Ebrima"/>
            </a:endParaRP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ES" sz="1200" b="1" u="sng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14:45h-16.00h. Visión multidisciplinar de la </a:t>
            </a:r>
            <a:r>
              <a:rPr lang="es-ES" sz="1200" b="1" u="sng" dirty="0" err="1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amiloidosis</a:t>
            </a:r>
            <a:r>
              <a:rPr lang="es-ES" sz="1200" b="1" u="sng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14.45-15.00h. </a:t>
            </a:r>
            <a:r>
              <a:rPr lang="es-ES" sz="1200" b="1" dirty="0" err="1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Amiloidosis</a:t>
            </a:r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 AL: fisiopatología, diagnóstico y manejo clínico.</a:t>
            </a:r>
          </a:p>
          <a:p>
            <a:r>
              <a:rPr lang="es-ES" sz="1200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Dr. Jaime Pérez de </a:t>
            </a:r>
            <a:r>
              <a:rPr lang="es-ES" sz="1200" dirty="0" err="1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Oteyza</a:t>
            </a:r>
            <a:r>
              <a:rPr lang="es-E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Director del Departamento de Hematología y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Oncohematología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 de HM Hospitales</a:t>
            </a: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15.00-15.15h. El papel del nefrólogo en el manejo del paciente con </a:t>
            </a:r>
            <a:r>
              <a:rPr lang="es-ES" sz="1200" b="1" dirty="0" err="1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amiloidosis</a:t>
            </a:r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.</a:t>
            </a:r>
          </a:p>
          <a:p>
            <a:r>
              <a:rPr lang="es-ES" sz="1200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Dr. Fernando de Álvaro.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Nefrólogo Hospital Universitario HM </a:t>
            </a:r>
            <a:r>
              <a:rPr lang="es-ES" sz="1200" dirty="0" err="1">
                <a:solidFill>
                  <a:schemeClr val="bg1">
                    <a:lumMod val="50000"/>
                  </a:schemeClr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Sanchinarro</a:t>
            </a:r>
            <a:endParaRPr lang="es-ES" sz="1200" dirty="0">
              <a:solidFill>
                <a:schemeClr val="bg1">
                  <a:lumMod val="50000"/>
                </a:schemeClr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ES" sz="1200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15.15-15.30h. </a:t>
            </a:r>
            <a:r>
              <a:rPr lang="es-ES" sz="1200" b="1" dirty="0" err="1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Amiloidosis</a:t>
            </a:r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 hereditaria y WILD TYPE por TTR. Aspectos importantes en el manejo del paciente y la familia.  </a:t>
            </a:r>
          </a:p>
          <a:p>
            <a:r>
              <a:rPr lang="es-ES" sz="1200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Dra. María Valverde.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Coordinadora de la Unidad de Cardiopatías Familiares. HM CIEC</a:t>
            </a: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15.30-16.00h. Discusión. Casos clínicos</a:t>
            </a: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16.00-16.30h. Café </a:t>
            </a: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ES" sz="1200" b="1" u="sng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16.30-17.45h. Viaje del diagnóstico al tratamiento  </a:t>
            </a: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16.30-16.45h. Orientación diagnóstica en el paciente con sospecha de </a:t>
            </a:r>
            <a:r>
              <a:rPr lang="es-ES" sz="1200" b="1" dirty="0" err="1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amiloidosis</a:t>
            </a:r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 cardíaca. La importancia del equipo </a:t>
            </a:r>
            <a:r>
              <a:rPr lang="es-ES" sz="1200" b="1" dirty="0" err="1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multidiscipinar</a:t>
            </a:r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</a:p>
          <a:p>
            <a:r>
              <a:rPr lang="es-ES" sz="1200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Dra. Espejo Bares.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Cardióloga de la Unidad de Cardiopatías Familiares. HM CIEC</a:t>
            </a: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16.45-17.00h. Diagnóstico por imagen de la </a:t>
            </a:r>
            <a:r>
              <a:rPr lang="es-ES" sz="1200" b="1" dirty="0" err="1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amiloidosis</a:t>
            </a:r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 cardiaca.</a:t>
            </a:r>
          </a:p>
          <a:p>
            <a:r>
              <a:rPr lang="es-ES" sz="1200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Dra. Samantha Wasniewski.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Cardióloga de la Unidad de Imagen Cardiaca. HM CIEC</a:t>
            </a: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17.00-17.15h. Tratamiento de la </a:t>
            </a:r>
            <a:r>
              <a:rPr lang="es-ES" sz="1200" b="1" dirty="0" err="1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amiloidosis</a:t>
            </a:r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 por TTR.</a:t>
            </a:r>
          </a:p>
          <a:p>
            <a:r>
              <a:rPr lang="es-ES" sz="1200" dirty="0">
                <a:solidFill>
                  <a:srgbClr val="002060"/>
                </a:solidFill>
                <a:latin typeface="Glasgow"/>
                <a:ea typeface="Ebrima"/>
                <a:cs typeface="Ebrima"/>
              </a:rPr>
              <a:t>Dr. Julio </a:t>
            </a:r>
            <a:r>
              <a:rPr lang="es-ES" sz="1200" dirty="0" err="1">
                <a:solidFill>
                  <a:srgbClr val="002060"/>
                </a:solidFill>
                <a:latin typeface="Glasgow"/>
                <a:ea typeface="Ebrima"/>
                <a:cs typeface="Ebrima"/>
              </a:rPr>
              <a:t>Osende</a:t>
            </a:r>
            <a:r>
              <a:rPr lang="es-ES" sz="1200" dirty="0">
                <a:solidFill>
                  <a:srgbClr val="002060"/>
                </a:solidFill>
                <a:latin typeface="Glasgow"/>
                <a:ea typeface="Ebrima"/>
                <a:cs typeface="Ebrima"/>
              </a:rPr>
              <a:t>. </a:t>
            </a:r>
            <a:r>
              <a:rPr lang="es-ES" sz="1200">
                <a:solidFill>
                  <a:srgbClr val="002060"/>
                </a:solidFill>
                <a:latin typeface="Glasgow"/>
                <a:ea typeface="Ebrima"/>
                <a:cs typeface="Ebrima"/>
              </a:rPr>
              <a:t>Cardiólogo</a:t>
            </a:r>
            <a:r>
              <a:rPr lang="es-ES" sz="1200" dirty="0">
                <a:solidFill>
                  <a:srgbClr val="002060"/>
                </a:solidFill>
                <a:latin typeface="Glasgow"/>
                <a:ea typeface="Ebrima"/>
                <a:cs typeface="Ebrima"/>
              </a:rPr>
              <a:t>.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lasgow"/>
                <a:ea typeface="Ebrima"/>
                <a:cs typeface="Ebrima"/>
              </a:rPr>
              <a:t>Coordinador Cardiología Hospital Universitario HM Sanchinarro. HM CIEC</a:t>
            </a: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17.15-17.45h. Mesa redonda</a:t>
            </a: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ES" sz="1200" b="1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17.45-18.00h. Cierre </a:t>
            </a:r>
          </a:p>
          <a:p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ES" sz="1200" dirty="0">
                <a:solidFill>
                  <a:srgbClr val="002060"/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Dra. María Valverde. </a:t>
            </a:r>
            <a:r>
              <a:rPr lang="es-ES" sz="1200" dirty="0">
                <a:solidFill>
                  <a:schemeClr val="bg1">
                    <a:lumMod val="50000"/>
                  </a:schemeClr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Coordinadora de la Unidad de Cardiopatías Familiares. HM CIEC</a:t>
            </a:r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s-ES" sz="1200" spc="3">
                <a:solidFill>
                  <a:srgbClr val="002060"/>
                </a:solidFill>
                <a:latin typeface="Glasgow"/>
                <a:cs typeface="Ebrima"/>
              </a:rPr>
              <a:t>Dra. Leire Moreno Galdós</a:t>
            </a:r>
            <a:r>
              <a:rPr lang="es-ES" sz="1200" spc="3" dirty="0">
                <a:solidFill>
                  <a:schemeClr val="tx2"/>
                </a:solidFill>
                <a:latin typeface="Glasgow"/>
                <a:cs typeface="Ebrima"/>
              </a:rPr>
              <a:t>. </a:t>
            </a:r>
            <a:r>
              <a:rPr lang="es-ES" sz="1200" spc="3" dirty="0">
                <a:solidFill>
                  <a:schemeClr val="bg1">
                    <a:lumMod val="50000"/>
                  </a:schemeClr>
                </a:solidFill>
                <a:latin typeface="Glasgow"/>
                <a:cs typeface="Ebrima"/>
              </a:rPr>
              <a:t>Responsable Unidad de Rehabilitación Cardiaca de HM Puerta del Sur y Coordinadora de Docencia en HM CIEC</a:t>
            </a:r>
          </a:p>
          <a:p>
            <a:r>
              <a:rPr lang="es-ES" sz="1200" spc="3" dirty="0">
                <a:solidFill>
                  <a:srgbClr val="002060"/>
                </a:solidFill>
                <a:latin typeface="Glasgow" pitchFamily="2" charset="0"/>
                <a:cs typeface="Ebrima"/>
              </a:rPr>
              <a:t>Dra. Leticia Fernández Friera. </a:t>
            </a:r>
            <a:r>
              <a:rPr lang="es-ES" sz="1200" spc="3" dirty="0">
                <a:solidFill>
                  <a:schemeClr val="bg1">
                    <a:lumMod val="50000"/>
                  </a:schemeClr>
                </a:solidFill>
                <a:latin typeface="Glasgow" pitchFamily="2" charset="0"/>
                <a:cs typeface="Ebrima"/>
              </a:rPr>
              <a:t>Directora HM CIEC</a:t>
            </a:r>
            <a:endParaRPr lang="es-ES" sz="1200" b="1" dirty="0">
              <a:solidFill>
                <a:srgbClr val="002060"/>
              </a:solidFill>
              <a:latin typeface="Glasgow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7282" y="4171046"/>
            <a:ext cx="1608571" cy="740452"/>
          </a:xfrm>
          <a:prstGeom prst="rect">
            <a:avLst/>
          </a:prstGeom>
        </p:spPr>
      </p:pic>
      <p:sp>
        <p:nvSpPr>
          <p:cNvPr id="34" name="object 2"/>
          <p:cNvSpPr txBox="1"/>
          <p:nvPr/>
        </p:nvSpPr>
        <p:spPr>
          <a:xfrm>
            <a:off x="290805" y="1293503"/>
            <a:ext cx="4283550" cy="443071"/>
          </a:xfrm>
          <a:prstGeom prst="rect">
            <a:avLst/>
          </a:prstGeom>
        </p:spPr>
        <p:txBody>
          <a:bodyPr vert="horz" wrap="square" lIns="0" tIns="12066" rIns="0" bIns="0" rtlCol="0">
            <a:spAutoFit/>
          </a:bodyPr>
          <a:lstStyle/>
          <a:p>
            <a:pPr algn="just"/>
            <a:r>
              <a:rPr lang="es-ES" sz="1400" i="1" dirty="0">
                <a:solidFill>
                  <a:schemeClr val="bg1">
                    <a:lumMod val="50000"/>
                  </a:schemeClr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Formación en </a:t>
            </a:r>
            <a:r>
              <a:rPr lang="es-ES" sz="1400" i="1" dirty="0" err="1">
                <a:solidFill>
                  <a:schemeClr val="bg1">
                    <a:lumMod val="50000"/>
                  </a:schemeClr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amiloidosis</a:t>
            </a:r>
            <a:r>
              <a:rPr lang="es-ES" sz="1400" i="1" dirty="0">
                <a:solidFill>
                  <a:schemeClr val="bg1">
                    <a:lumMod val="50000"/>
                  </a:schemeClr>
                </a:solidFill>
                <a:latin typeface="Glasgow" pitchFamily="2" charset="0"/>
                <a:ea typeface="Ebrima" panose="02000000000000000000" pitchFamily="2" charset="0"/>
                <a:cs typeface="Ebrima" panose="02000000000000000000" pitchFamily="2" charset="0"/>
              </a:rPr>
              <a:t> desde una visión multidisciplinar para mejorar el diagnóstico y tratamiento</a:t>
            </a:r>
          </a:p>
        </p:txBody>
      </p:sp>
      <p:sp>
        <p:nvSpPr>
          <p:cNvPr id="42" name="Rectángulo redondeado 41"/>
          <p:cNvSpPr/>
          <p:nvPr/>
        </p:nvSpPr>
        <p:spPr>
          <a:xfrm>
            <a:off x="7090285" y="716496"/>
            <a:ext cx="2106961" cy="54162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44" name="object 15"/>
          <p:cNvSpPr txBox="1"/>
          <p:nvPr/>
        </p:nvSpPr>
        <p:spPr>
          <a:xfrm>
            <a:off x="7206505" y="766978"/>
            <a:ext cx="1874520" cy="353942"/>
          </a:xfrm>
          <a:prstGeom prst="rect">
            <a:avLst/>
          </a:prstGeom>
        </p:spPr>
        <p:txBody>
          <a:bodyPr vert="horz" wrap="square" lIns="0" tIns="15239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100" spc="3" dirty="0" err="1">
                <a:solidFill>
                  <a:srgbClr val="FFFFFF"/>
                </a:solidFill>
                <a:latin typeface="Glasgow" pitchFamily="2" charset="0"/>
                <a:cs typeface="Ebrima"/>
              </a:rPr>
              <a:t>Dirigido</a:t>
            </a:r>
            <a:r>
              <a:rPr sz="1100" spc="-10" dirty="0">
                <a:solidFill>
                  <a:srgbClr val="FFFFFF"/>
                </a:solidFill>
                <a:latin typeface="Glasgow" pitchFamily="2" charset="0"/>
                <a:cs typeface="Ebrima"/>
              </a:rPr>
              <a:t> </a:t>
            </a:r>
            <a:r>
              <a:rPr sz="1100" spc="10" dirty="0">
                <a:solidFill>
                  <a:srgbClr val="FFFFFF"/>
                </a:solidFill>
                <a:latin typeface="Glasgow" pitchFamily="2" charset="0"/>
                <a:cs typeface="Ebrima"/>
              </a:rPr>
              <a:t>a</a:t>
            </a:r>
            <a:r>
              <a:rPr sz="1100" spc="-13" dirty="0">
                <a:solidFill>
                  <a:srgbClr val="FFFFFF"/>
                </a:solidFill>
                <a:latin typeface="Glasgow" pitchFamily="2" charset="0"/>
                <a:cs typeface="Ebrima"/>
              </a:rPr>
              <a:t> </a:t>
            </a:r>
            <a:r>
              <a:rPr sz="1100" spc="3" dirty="0" err="1">
                <a:solidFill>
                  <a:srgbClr val="FFFFFF"/>
                </a:solidFill>
                <a:latin typeface="Glasgow" pitchFamily="2" charset="0"/>
                <a:cs typeface="Ebrima"/>
              </a:rPr>
              <a:t>profesionales</a:t>
            </a:r>
            <a:endParaRPr sz="1100" spc="3" dirty="0">
              <a:solidFill>
                <a:srgbClr val="FFFFFF"/>
              </a:solidFill>
              <a:latin typeface="Glasgow" pitchFamily="2" charset="0"/>
              <a:cs typeface="Ebrima"/>
            </a:endParaRPr>
          </a:p>
          <a:p>
            <a:pPr marL="12699">
              <a:spcBef>
                <a:spcPts val="10"/>
              </a:spcBef>
            </a:pPr>
            <a:r>
              <a:rPr sz="1100" b="1" spc="10" dirty="0" err="1">
                <a:solidFill>
                  <a:srgbClr val="FFFFFF"/>
                </a:solidFill>
                <a:latin typeface="Glasgow" pitchFamily="2" charset="0"/>
                <a:cs typeface="Ebrima"/>
              </a:rPr>
              <a:t>Formato</a:t>
            </a:r>
            <a:r>
              <a:rPr sz="1100" b="1" spc="-33" dirty="0">
                <a:solidFill>
                  <a:srgbClr val="FFFFFF"/>
                </a:solidFill>
                <a:latin typeface="Glasgow" pitchFamily="2" charset="0"/>
                <a:cs typeface="Ebrima"/>
              </a:rPr>
              <a:t> </a:t>
            </a:r>
            <a:r>
              <a:rPr sz="1100" b="1" spc="3" dirty="0" err="1">
                <a:solidFill>
                  <a:srgbClr val="FFFFFF"/>
                </a:solidFill>
                <a:latin typeface="Glasgow" pitchFamily="2" charset="0"/>
                <a:cs typeface="Ebrima"/>
              </a:rPr>
              <a:t>presencial</a:t>
            </a:r>
            <a:r>
              <a:rPr sz="1100" b="1" spc="-3" dirty="0">
                <a:solidFill>
                  <a:srgbClr val="FFFFFF"/>
                </a:solidFill>
                <a:latin typeface="Glasgow" pitchFamily="2" charset="0"/>
                <a:cs typeface="Ebrima"/>
              </a:rPr>
              <a:t> </a:t>
            </a:r>
            <a:r>
              <a:rPr sz="1100" b="1" spc="10" dirty="0">
                <a:solidFill>
                  <a:srgbClr val="FFFFFF"/>
                </a:solidFill>
                <a:latin typeface="Glasgow" pitchFamily="2" charset="0"/>
                <a:cs typeface="Ebrima"/>
              </a:rPr>
              <a:t>y</a:t>
            </a:r>
            <a:r>
              <a:rPr sz="1100" b="1" spc="-10" dirty="0">
                <a:solidFill>
                  <a:srgbClr val="FFFFFF"/>
                </a:solidFill>
                <a:latin typeface="Glasgow" pitchFamily="2" charset="0"/>
                <a:cs typeface="Ebrima"/>
              </a:rPr>
              <a:t> </a:t>
            </a:r>
            <a:r>
              <a:rPr sz="1100" b="1" spc="3" dirty="0">
                <a:solidFill>
                  <a:srgbClr val="FFFFFF"/>
                </a:solidFill>
                <a:latin typeface="Glasgow" pitchFamily="2" charset="0"/>
                <a:cs typeface="Ebrima"/>
              </a:rPr>
              <a:t>online</a:t>
            </a:r>
            <a:endParaRPr sz="1100" dirty="0">
              <a:latin typeface="Glasgow" pitchFamily="2" charset="0"/>
              <a:cs typeface="Ebrima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83387" y="14578161"/>
            <a:ext cx="9493010" cy="1179199"/>
          </a:xfrm>
          <a:prstGeom prst="roundRect">
            <a:avLst>
              <a:gd name="adj" fmla="val 12974"/>
            </a:avLst>
          </a:prstGeom>
          <a:solidFill>
            <a:srgbClr val="F4F4F8"/>
          </a:solidFill>
          <a:ln>
            <a:noFill/>
          </a:ln>
          <a:effectLst>
            <a:reflection stA="45000" endPos="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3" name="object 16"/>
          <p:cNvSpPr/>
          <p:nvPr/>
        </p:nvSpPr>
        <p:spPr>
          <a:xfrm>
            <a:off x="149470" y="14656608"/>
            <a:ext cx="1679575" cy="440689"/>
          </a:xfrm>
          <a:custGeom>
            <a:avLst/>
            <a:gdLst/>
            <a:ahLst/>
            <a:cxnLst/>
            <a:rect l="l" t="t" r="r" b="b"/>
            <a:pathLst>
              <a:path w="1679575" h="440690">
                <a:moveTo>
                  <a:pt x="1605734" y="0"/>
                </a:moveTo>
                <a:lnTo>
                  <a:pt x="73356" y="0"/>
                </a:lnTo>
                <a:lnTo>
                  <a:pt x="44800" y="5762"/>
                </a:lnTo>
                <a:lnTo>
                  <a:pt x="21483" y="21480"/>
                </a:lnTo>
                <a:lnTo>
                  <a:pt x="5764" y="44796"/>
                </a:lnTo>
                <a:lnTo>
                  <a:pt x="0" y="73356"/>
                </a:lnTo>
                <a:lnTo>
                  <a:pt x="0" y="366781"/>
                </a:lnTo>
                <a:lnTo>
                  <a:pt x="5764" y="395341"/>
                </a:lnTo>
                <a:lnTo>
                  <a:pt x="21483" y="418658"/>
                </a:lnTo>
                <a:lnTo>
                  <a:pt x="44800" y="434375"/>
                </a:lnTo>
                <a:lnTo>
                  <a:pt x="73356" y="440138"/>
                </a:lnTo>
                <a:lnTo>
                  <a:pt x="1605734" y="440138"/>
                </a:lnTo>
                <a:lnTo>
                  <a:pt x="1634294" y="434375"/>
                </a:lnTo>
                <a:lnTo>
                  <a:pt x="1657610" y="418658"/>
                </a:lnTo>
                <a:lnTo>
                  <a:pt x="1673328" y="395341"/>
                </a:lnTo>
                <a:lnTo>
                  <a:pt x="1679090" y="366781"/>
                </a:lnTo>
                <a:lnTo>
                  <a:pt x="1679090" y="73356"/>
                </a:lnTo>
                <a:lnTo>
                  <a:pt x="1673328" y="44796"/>
                </a:lnTo>
                <a:lnTo>
                  <a:pt x="1657610" y="21480"/>
                </a:lnTo>
                <a:lnTo>
                  <a:pt x="1634294" y="5762"/>
                </a:lnTo>
                <a:lnTo>
                  <a:pt x="1605734" y="0"/>
                </a:lnTo>
                <a:close/>
              </a:path>
            </a:pathLst>
          </a:custGeom>
          <a:solidFill>
            <a:srgbClr val="292C71">
              <a:alpha val="10195"/>
            </a:srgbClr>
          </a:solidFill>
        </p:spPr>
        <p:txBody>
          <a:bodyPr wrap="square" lIns="0" tIns="0" rIns="0" bIns="0" rtlCol="0"/>
          <a:lstStyle/>
          <a:p>
            <a:pPr marL="136530">
              <a:spcBef>
                <a:spcPts val="115"/>
              </a:spcBef>
            </a:pPr>
            <a:r>
              <a:rPr lang="es-ES" b="1" dirty="0">
                <a:solidFill>
                  <a:srgbClr val="292C71"/>
                </a:solidFill>
                <a:latin typeface="Glasgow" pitchFamily="2" charset="0"/>
                <a:cs typeface="Ebrima"/>
              </a:rPr>
              <a:t>Patrocina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05" y="14656608"/>
            <a:ext cx="1856300" cy="10441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8C6EF76643219428269850EB89E85CD" ma:contentTypeVersion="0" ma:contentTypeDescription="Crear nuevo documento." ma:contentTypeScope="" ma:versionID="1bbac9f328c03edb6805dd124a5013e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34A13E-2FBF-4435-AC93-61F47F25F76C}">
  <ds:schemaRefs>
    <ds:schemaRef ds:uri="http://schemas.microsoft.com/office/2006/metadata/properties"/>
    <ds:schemaRef ds:uri="http://schemas.microsoft.com/office/infopath/2007/PartnerControls"/>
    <ds:schemaRef ds:uri="e2131490-5ff0-4817-8086-e58290941ab5"/>
    <ds:schemaRef ds:uri="9284490e-e2e0-4538-b702-34241f3ba100"/>
  </ds:schemaRefs>
</ds:datastoreItem>
</file>

<file path=customXml/itemProps2.xml><?xml version="1.0" encoding="utf-8"?>
<ds:datastoreItem xmlns:ds="http://schemas.openxmlformats.org/officeDocument/2006/customXml" ds:itemID="{5FD8BD09-42D2-40B4-B221-434B27D13A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C563E-9214-4241-BAD0-64C9F2559A5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5642</TotalTime>
  <Words>383</Words>
  <Application>Microsoft Office PowerPoint</Application>
  <PresentationFormat>Personalizado</PresentationFormat>
  <Paragraphs>62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Eduardo Gustavo Bocanegra Escobedo</dc:creator>
  <cp:lastModifiedBy>Inmaculada Guzman Ruiz</cp:lastModifiedBy>
  <cp:revision>108</cp:revision>
  <cp:lastPrinted>2024-03-01T10:56:53Z</cp:lastPrinted>
  <dcterms:created xsi:type="dcterms:W3CDTF">2023-07-13T09:20:47Z</dcterms:created>
  <dcterms:modified xsi:type="dcterms:W3CDTF">2024-05-06T09:02:10Z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2023-07-13T00:00:00Z</vt:filetime>
  </property>
  <property fmtid="{D5CDD505-2E9C-101B-9397-08002B2CF9AE}" pid="5" name="ContentTypeId">
    <vt:lpwstr>0x01010038C6EF76643219428269850EB89E85CD</vt:lpwstr>
  </property>
  <property fmtid="{D5CDD505-2E9C-101B-9397-08002B2CF9AE}" pid="6" name="MediaServiceImageTags">
    <vt:lpwstr/>
  </property>
</Properties>
</file>